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6" r:id="rId2"/>
    <p:sldId id="315" r:id="rId3"/>
    <p:sldId id="257" r:id="rId4"/>
    <p:sldId id="258" r:id="rId5"/>
    <p:sldId id="299" r:id="rId6"/>
    <p:sldId id="314" r:id="rId7"/>
    <p:sldId id="286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267" r:id="rId23"/>
  </p:sldIdLst>
  <p:sldSz cx="12192000" cy="6858000"/>
  <p:notesSz cx="6858000" cy="9144000"/>
  <p:embeddedFontLst>
    <p:embeddedFont>
      <p:font typeface="맑은 고딕" panose="020B0503020000020004" pitchFamily="50" charset="-127"/>
      <p:regular r:id="rId25"/>
      <p:bold r:id="rId26"/>
    </p:embeddedFont>
    <p:embeddedFont>
      <p:font typeface="배달의민족 도현" panose="020B0600000101010101" pitchFamily="50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66" autoAdjust="0"/>
    <p:restoredTop sz="77816" autoAdjust="0"/>
  </p:normalViewPr>
  <p:slideViewPr>
    <p:cSldViewPr snapToGrid="0">
      <p:cViewPr varScale="1">
        <p:scale>
          <a:sx n="89" d="100"/>
          <a:sy n="89" d="100"/>
        </p:scale>
        <p:origin x="15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710F9-A496-467E-891A-B2EBE57DCBA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898CF-11DB-4648-85F7-791C3E893D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710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9142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68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3553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1090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0060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0271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39607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0512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2840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553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뷰는 사용자에게 보이는 화면이며 돔은 </a:t>
            </a:r>
            <a:r>
              <a:rPr lang="en-US" altLang="ko-KR" dirty="0"/>
              <a:t>HTML </a:t>
            </a:r>
            <a:r>
              <a:rPr lang="ko-KR" altLang="en-US" dirty="0"/>
              <a:t>문서에 들어가는 요소의 정보를 담고 있는 데이터 트리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돔 </a:t>
            </a:r>
            <a:r>
              <a:rPr lang="ko-KR" altLang="en-US" dirty="0" err="1"/>
              <a:t>리스너는</a:t>
            </a:r>
            <a:r>
              <a:rPr lang="ko-KR" altLang="en-US" dirty="0"/>
              <a:t> 돔의 변경 내역에 대해 즉각적으로 반응하여 특정 로직을 수행하는 장치입니다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모델은 데이터를 담는 용기</a:t>
            </a:r>
            <a:r>
              <a:rPr lang="en-US" altLang="ko-KR" dirty="0"/>
              <a:t>. </a:t>
            </a:r>
            <a:r>
              <a:rPr lang="ko-KR" altLang="en-US" dirty="0"/>
              <a:t>보통은 서버에서 가져온 데이터를 자바스크립트 객체 형태로 저장</a:t>
            </a:r>
            <a:endParaRPr lang="en-US" altLang="ko-KR" dirty="0"/>
          </a:p>
          <a:p>
            <a:r>
              <a:rPr lang="ko-KR" altLang="en-US" dirty="0"/>
              <a:t>데이터 바인딩은 뷰에 표시되는 내용과 모델의 데이터를 동기화</a:t>
            </a:r>
            <a:endParaRPr lang="en-US" altLang="ko-KR" dirty="0"/>
          </a:p>
          <a:p>
            <a:r>
              <a:rPr lang="ko-KR" altLang="en-US" dirty="0"/>
              <a:t>뷰 모델 뷰와 모델의 중간 영역</a:t>
            </a:r>
            <a:r>
              <a:rPr lang="en-US" altLang="ko-KR" dirty="0"/>
              <a:t>. </a:t>
            </a:r>
            <a:r>
              <a:rPr lang="ko-KR" altLang="en-US" dirty="0" err="1"/>
              <a:t>돔리스너와</a:t>
            </a:r>
            <a:r>
              <a:rPr lang="ko-KR" altLang="en-US" dirty="0"/>
              <a:t> 데이터 바인딩을 제공하는 </a:t>
            </a:r>
            <a:r>
              <a:rPr lang="ko-KR" altLang="en-US" dirty="0" err="1"/>
              <a:t>역역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14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뷰는 사용자에게 보이는 화면이며 돔은 </a:t>
            </a:r>
            <a:r>
              <a:rPr lang="en-US" altLang="ko-KR" dirty="0"/>
              <a:t>HTML </a:t>
            </a:r>
            <a:r>
              <a:rPr lang="ko-KR" altLang="en-US" dirty="0"/>
              <a:t>문서에 들어가는 요소의 정보를 담고 있는 데이터 트리 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돔 </a:t>
            </a:r>
            <a:r>
              <a:rPr lang="ko-KR" altLang="en-US" dirty="0" err="1"/>
              <a:t>리스너는</a:t>
            </a:r>
            <a:r>
              <a:rPr lang="ko-KR" altLang="en-US" dirty="0"/>
              <a:t> 돔의 변경 내역에 대해 즉각적으로 반응하여 특정 로직을 수행하는 장치입니다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모델은 데이터를 담는 용기</a:t>
            </a:r>
            <a:r>
              <a:rPr lang="en-US" altLang="ko-KR" dirty="0"/>
              <a:t>. </a:t>
            </a:r>
            <a:r>
              <a:rPr lang="ko-KR" altLang="en-US" dirty="0"/>
              <a:t>보통은 서버에서 가져온 데이터를 자바스크립트 객체 형태로 저장</a:t>
            </a:r>
            <a:endParaRPr lang="en-US" altLang="ko-KR" dirty="0"/>
          </a:p>
          <a:p>
            <a:r>
              <a:rPr lang="ko-KR" altLang="en-US" dirty="0"/>
              <a:t>데이터 바인딩은 뷰에 표시되는 내용과 모델의 데이터를 동기화</a:t>
            </a:r>
            <a:endParaRPr lang="en-US" altLang="ko-KR" dirty="0"/>
          </a:p>
          <a:p>
            <a:r>
              <a:rPr lang="ko-KR" altLang="en-US" dirty="0"/>
              <a:t>뷰 모델 뷰와 모델의 중간 영역</a:t>
            </a:r>
            <a:r>
              <a:rPr lang="en-US" altLang="ko-KR" dirty="0"/>
              <a:t>. </a:t>
            </a:r>
            <a:r>
              <a:rPr lang="ko-KR" altLang="en-US" dirty="0" err="1"/>
              <a:t>돔리스너와</a:t>
            </a:r>
            <a:r>
              <a:rPr lang="ko-KR" altLang="en-US" dirty="0"/>
              <a:t> 데이터 바인딩을 제공하는 </a:t>
            </a:r>
            <a:r>
              <a:rPr lang="ko-KR" altLang="en-US" dirty="0" err="1"/>
              <a:t>역역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038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i="1" dirty="0"/>
              <a:t>뷰 인스턴스 옵션 속성은 인스턴스를 생성할 때 재정의할 </a:t>
            </a:r>
            <a:r>
              <a:rPr lang="en-US" altLang="ko-KR" i="1" dirty="0"/>
              <a:t>data el template  </a:t>
            </a:r>
            <a:r>
              <a:rPr lang="ko-KR" altLang="en-US" i="1" dirty="0"/>
              <a:t>등의 속성을 의미합니다</a:t>
            </a:r>
            <a:r>
              <a:rPr lang="en-US" altLang="ko-KR" i="1" dirty="0"/>
              <a:t>. </a:t>
            </a:r>
            <a:r>
              <a:rPr lang="ko-KR" altLang="en-US" i="1" dirty="0"/>
              <a:t>다음 그림과 같은 경우 </a:t>
            </a:r>
            <a:r>
              <a:rPr lang="en-US" altLang="ko-KR" i="1" dirty="0"/>
              <a:t>el </a:t>
            </a:r>
            <a:r>
              <a:rPr lang="ko-KR" altLang="en-US" i="1" dirty="0"/>
              <a:t>속성은 뷰로 만든 화면이 그려지는 시작점을 의미합니다</a:t>
            </a:r>
            <a:r>
              <a:rPr lang="en-US" altLang="ko-KR" i="1" dirty="0"/>
              <a:t>. CSS</a:t>
            </a:r>
            <a:r>
              <a:rPr lang="ko-KR" altLang="en-US" i="1" dirty="0" err="1"/>
              <a:t>선택자</a:t>
            </a:r>
            <a:r>
              <a:rPr lang="ko-KR" altLang="en-US" i="1" dirty="0"/>
              <a:t> 규칙과 동일합니다</a:t>
            </a:r>
            <a:r>
              <a:rPr lang="en-US" altLang="ko-KR" i="1" dirty="0"/>
              <a:t>. </a:t>
            </a:r>
            <a:r>
              <a:rPr lang="ko-KR" altLang="en-US" i="1" dirty="0"/>
              <a:t>따라서 위에 그림과 같이 화면의 돔 요소 중에 </a:t>
            </a:r>
            <a:r>
              <a:rPr lang="en-US" altLang="ko-KR" i="1" dirty="0"/>
              <a:t>app</a:t>
            </a:r>
            <a:r>
              <a:rPr lang="ko-KR" altLang="en-US" i="1" dirty="0"/>
              <a:t>이라는 아이디를 가진 요소를 의미하였습니다</a:t>
            </a:r>
            <a:r>
              <a:rPr lang="en-US" altLang="ko-KR" i="1" dirty="0"/>
              <a:t>. Template</a:t>
            </a:r>
            <a:r>
              <a:rPr lang="ko-KR" altLang="en-US" i="1" dirty="0"/>
              <a:t> 는 </a:t>
            </a:r>
            <a:r>
              <a:rPr lang="en-US" altLang="ko-KR" i="1" dirty="0"/>
              <a:t>html </a:t>
            </a:r>
            <a:r>
              <a:rPr lang="en-US" altLang="ko-KR" i="1" dirty="0" err="1"/>
              <a:t>css</a:t>
            </a:r>
            <a:r>
              <a:rPr lang="ko-KR" altLang="en-US" i="1" dirty="0"/>
              <a:t>등의 마크업 요소를 정의하는 속성입니다</a:t>
            </a:r>
            <a:r>
              <a:rPr lang="en-US" altLang="ko-KR" i="1" dirty="0"/>
              <a:t>. </a:t>
            </a:r>
            <a:r>
              <a:rPr lang="ko-KR" altLang="en-US" i="1" dirty="0"/>
              <a:t>그 외에도 </a:t>
            </a:r>
            <a:r>
              <a:rPr lang="en-US" altLang="ko-KR" i="1" dirty="0"/>
              <a:t>methods </a:t>
            </a:r>
            <a:r>
              <a:rPr lang="ko-KR" altLang="en-US" i="1" dirty="0"/>
              <a:t>속성의 경우 화면 로직 제어와 관계된 메서드를 정의합니다</a:t>
            </a:r>
            <a:r>
              <a:rPr lang="en-US" altLang="ko-KR" i="1" dirty="0"/>
              <a:t>. </a:t>
            </a:r>
            <a:r>
              <a:rPr lang="ko-KR" altLang="en-US" i="1" dirty="0"/>
              <a:t>예를 들어 마우스클릭 이벤트 가 있습니다</a:t>
            </a:r>
            <a:r>
              <a:rPr lang="en-US" altLang="ko-KR" i="1" dirty="0"/>
              <a:t>.</a:t>
            </a:r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4731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190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549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981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i="1" dirty="0"/>
              <a:t>그 외에도 </a:t>
            </a:r>
            <a:r>
              <a:rPr lang="ko-KR" altLang="en-US" i="1" dirty="0" err="1"/>
              <a:t>네스티드</a:t>
            </a:r>
            <a:r>
              <a:rPr lang="ko-KR" altLang="en-US" i="1" dirty="0"/>
              <a:t> 라우터나 </a:t>
            </a:r>
            <a:r>
              <a:rPr lang="ko-KR" altLang="en-US" i="1" dirty="0" err="1"/>
              <a:t>네임드</a:t>
            </a:r>
            <a:r>
              <a:rPr lang="ko-KR" altLang="en-US" i="1" dirty="0"/>
              <a:t> 라우터가 있습니다</a:t>
            </a:r>
            <a:r>
              <a:rPr lang="en-US" altLang="ko-KR" i="1" dirty="0"/>
              <a:t>.  </a:t>
            </a:r>
            <a:r>
              <a:rPr lang="ko-KR" altLang="en-US" i="1" dirty="0" err="1"/>
              <a:t>네스티드</a:t>
            </a:r>
            <a:r>
              <a:rPr lang="ko-KR" altLang="en-US" i="1" dirty="0"/>
              <a:t> 라우터의 경우 컴포넌트 안에 컴포넌트가 있어 </a:t>
            </a:r>
            <a:r>
              <a:rPr lang="en-US" altLang="ko-KR" i="1" dirty="0"/>
              <a:t>restful</a:t>
            </a:r>
            <a:r>
              <a:rPr lang="ko-KR" altLang="en-US" i="1" dirty="0"/>
              <a:t> </a:t>
            </a:r>
            <a:r>
              <a:rPr lang="en-US" altLang="ko-KR" i="1" dirty="0" err="1"/>
              <a:t>api</a:t>
            </a:r>
            <a:r>
              <a:rPr lang="ko-KR" altLang="en-US" i="1" dirty="0" err="1"/>
              <a:t>처럼</a:t>
            </a:r>
            <a:r>
              <a:rPr lang="ko-KR" altLang="en-US" i="1" dirty="0"/>
              <a:t> 주소로 나타내는 형식이며 </a:t>
            </a:r>
            <a:r>
              <a:rPr lang="ko-KR" altLang="en-US" i="1" dirty="0" err="1"/>
              <a:t>네임드</a:t>
            </a:r>
            <a:r>
              <a:rPr lang="ko-KR" altLang="en-US" i="1" dirty="0"/>
              <a:t> 뷰의 경우 여러 개의 </a:t>
            </a:r>
            <a:r>
              <a:rPr lang="ko-KR" altLang="en-US" i="1" dirty="0" err="1"/>
              <a:t>컴포너트를</a:t>
            </a:r>
            <a:r>
              <a:rPr lang="ko-KR" altLang="en-US" i="1" dirty="0"/>
              <a:t> 동시에 표시하는 라우팅 방식입니다</a:t>
            </a:r>
            <a:r>
              <a:rPr lang="en-US" altLang="ko-KR" i="1" dirty="0"/>
              <a:t>.</a:t>
            </a:r>
            <a:endParaRPr lang="ko-KR" altLang="en-US" i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898CF-11DB-4648-85F7-791C3E893DA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992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713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625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442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926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164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083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935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806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372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569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3177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DBDB9-3615-47C3-ADDF-DD9CFF1C6331}" type="datetimeFigureOut">
              <a:rPr lang="ko-KR" altLang="en-US" smtClean="0"/>
              <a:t>2018-10-04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A9A7D-6C7E-458A-BB40-143685EB60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005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ihs61855/pen/bmEJxJ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depen.io/ihs61855/pen/XxXQwp?editors=1111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ihs61855/pen/QZyRJd?editors=1111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ihs61855/pen/mzVZe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ihs61855/pen/GYoVpO?editors=111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depen.io/ihs61855/pen/pxgMmj?editors=1111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ihs61855/pen/JmXWJR?editors=1111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ihs61855/pen/XxdMoK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/ihs61855/pen/LgNWoO?editors=1111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kr.vuejs.org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kr.vuejs.org/v2/guide/comparison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depen.io/ihs61855/pen/ZqQZe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1146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34740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컴포넌트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–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통신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 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CBEF00D8-F230-4D9D-AD54-70057A20ECD6}"/>
              </a:ext>
            </a:extLst>
          </p:cNvPr>
          <p:cNvSpPr/>
          <p:nvPr/>
        </p:nvSpPr>
        <p:spPr>
          <a:xfrm>
            <a:off x="1507625" y="1410872"/>
            <a:ext cx="2033517" cy="203351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상위</a:t>
            </a:r>
            <a:endParaRPr lang="en-US" altLang="ko-KR" sz="2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컴포넌트</a:t>
            </a:r>
            <a:endParaRPr lang="en-US" altLang="ko-KR" sz="2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08E765DC-DA09-4217-A657-ECC4E4F015DA}"/>
              </a:ext>
            </a:extLst>
          </p:cNvPr>
          <p:cNvSpPr/>
          <p:nvPr/>
        </p:nvSpPr>
        <p:spPr>
          <a:xfrm>
            <a:off x="1507625" y="4331493"/>
            <a:ext cx="2033517" cy="203351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하위</a:t>
            </a:r>
            <a:endParaRPr lang="en-US" altLang="ko-KR" sz="24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컴포넌트</a:t>
            </a:r>
          </a:p>
        </p:txBody>
      </p:sp>
      <p:cxnSp>
        <p:nvCxnSpPr>
          <p:cNvPr id="10" name="연결선: 구부러짐 9">
            <a:extLst>
              <a:ext uri="{FF2B5EF4-FFF2-40B4-BE49-F238E27FC236}">
                <a16:creationId xmlns:a16="http://schemas.microsoft.com/office/drawing/2014/main" id="{C1E9173E-D4C2-4A99-99A2-E0ECE9242BC4}"/>
              </a:ext>
            </a:extLst>
          </p:cNvPr>
          <p:cNvCxnSpPr>
            <a:cxnSpLocks/>
            <a:stCxn id="8" idx="2"/>
            <a:endCxn id="2" idx="2"/>
          </p:cNvCxnSpPr>
          <p:nvPr/>
        </p:nvCxnSpPr>
        <p:spPr>
          <a:xfrm rot="10800000">
            <a:off x="1507625" y="2427632"/>
            <a:ext cx="12700" cy="2920621"/>
          </a:xfrm>
          <a:prstGeom prst="curvedConnector3">
            <a:avLst>
              <a:gd name="adj1" fmla="val 4808953"/>
            </a:avLst>
          </a:prstGeom>
          <a:ln w="920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CD6EAF02-962B-493A-ACCA-728D502F21D3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3541142" y="2427632"/>
            <a:ext cx="12700" cy="2920621"/>
          </a:xfrm>
          <a:prstGeom prst="curvedConnector3">
            <a:avLst>
              <a:gd name="adj1" fmla="val 4808953"/>
            </a:avLst>
          </a:prstGeom>
          <a:ln w="920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6831D1B-5A18-4531-B2D7-B693200EF677}"/>
              </a:ext>
            </a:extLst>
          </p:cNvPr>
          <p:cNvSpPr txBox="1"/>
          <p:nvPr/>
        </p:nvSpPr>
        <p:spPr>
          <a:xfrm>
            <a:off x="4291768" y="3444389"/>
            <a:ext cx="9525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Props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FE67FD-0003-482A-9517-054425728F70}"/>
              </a:ext>
            </a:extLst>
          </p:cNvPr>
          <p:cNvSpPr txBox="1"/>
          <p:nvPr/>
        </p:nvSpPr>
        <p:spPr>
          <a:xfrm>
            <a:off x="0" y="3444389"/>
            <a:ext cx="925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이벤트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BCEF34-C4A6-4684-8D44-A779CBDA6283}"/>
              </a:ext>
            </a:extLst>
          </p:cNvPr>
          <p:cNvSpPr txBox="1"/>
          <p:nvPr/>
        </p:nvSpPr>
        <p:spPr>
          <a:xfrm>
            <a:off x="5462273" y="2924032"/>
            <a:ext cx="67297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Props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3"/>
              </a:rPr>
              <a:t>https://codepen.io/ihs61855/pen/bmEJxJ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3"/>
              </a:rPr>
              <a:t> 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F5CC43-1664-43AC-86CE-701BE0CCE329}"/>
              </a:ext>
            </a:extLst>
          </p:cNvPr>
          <p:cNvSpPr txBox="1"/>
          <p:nvPr/>
        </p:nvSpPr>
        <p:spPr>
          <a:xfrm>
            <a:off x="5462273" y="3453240"/>
            <a:ext cx="66211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이벤트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4"/>
              </a:rPr>
              <a:t>https://codepen.io/ihs61855/pen/XxXQwp?editors=1111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2354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34243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컴포넌트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–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통신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361129A-9937-43D6-9EFA-5E72BFF8A21A}"/>
              </a:ext>
            </a:extLst>
          </p:cNvPr>
          <p:cNvSpPr/>
          <p:nvPr/>
        </p:nvSpPr>
        <p:spPr>
          <a:xfrm>
            <a:off x="4694831" y="2046435"/>
            <a:ext cx="2497540" cy="6823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최상위 컴포넌트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9A85F50-44A0-4F0B-9F73-A29394BCC6CF}"/>
              </a:ext>
            </a:extLst>
          </p:cNvPr>
          <p:cNvSpPr/>
          <p:nvPr/>
        </p:nvSpPr>
        <p:spPr>
          <a:xfrm>
            <a:off x="2497541" y="3295153"/>
            <a:ext cx="2497540" cy="6823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상위 컴포넌트 </a:t>
            </a:r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96AA69C-4342-4EDE-B47E-1A380EE93F98}"/>
              </a:ext>
            </a:extLst>
          </p:cNvPr>
          <p:cNvSpPr/>
          <p:nvPr/>
        </p:nvSpPr>
        <p:spPr>
          <a:xfrm>
            <a:off x="2497541" y="4427918"/>
            <a:ext cx="2497540" cy="6823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하위 컴포넌트 </a:t>
            </a:r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AAB0DFD-7CAE-4040-8EA2-1C3B7110D3A5}"/>
              </a:ext>
            </a:extLst>
          </p:cNvPr>
          <p:cNvSpPr/>
          <p:nvPr/>
        </p:nvSpPr>
        <p:spPr>
          <a:xfrm>
            <a:off x="6646461" y="4427918"/>
            <a:ext cx="2497540" cy="6823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상위 컴포넌트 </a:t>
            </a:r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E05B7F7-2C54-4529-89D1-9FFBA2D977EE}"/>
              </a:ext>
            </a:extLst>
          </p:cNvPr>
          <p:cNvSpPr/>
          <p:nvPr/>
        </p:nvSpPr>
        <p:spPr>
          <a:xfrm>
            <a:off x="6646461" y="3295153"/>
            <a:ext cx="2497540" cy="68233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상위 컴포넌트 </a:t>
            </a:r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59E5974-AD7D-429D-BFF1-DD7FB043D1A1}"/>
              </a:ext>
            </a:extLst>
          </p:cNvPr>
          <p:cNvCxnSpPr>
            <a:cxnSpLocks/>
            <a:stCxn id="20" idx="0"/>
            <a:endCxn id="21" idx="2"/>
          </p:cNvCxnSpPr>
          <p:nvPr/>
        </p:nvCxnSpPr>
        <p:spPr>
          <a:xfrm flipV="1">
            <a:off x="7895231" y="3977489"/>
            <a:ext cx="0" cy="4504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3BDCE0D2-C5A5-428D-B694-D4DE72642C20}"/>
              </a:ext>
            </a:extLst>
          </p:cNvPr>
          <p:cNvCxnSpPr>
            <a:cxnSpLocks/>
            <a:endCxn id="4" idx="2"/>
          </p:cNvCxnSpPr>
          <p:nvPr/>
        </p:nvCxnSpPr>
        <p:spPr>
          <a:xfrm flipH="1" flipV="1">
            <a:off x="5943601" y="2728771"/>
            <a:ext cx="1958454" cy="5663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6B7899A-7C65-4505-A4A8-500CB017D74D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 flipH="1">
            <a:off x="3746311" y="2728771"/>
            <a:ext cx="2197290" cy="56638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5E3CE216-68D3-4CF8-8845-03E954002438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3746311" y="3977489"/>
            <a:ext cx="0" cy="4504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93934D01-99FB-481E-A625-7338088B0363}"/>
              </a:ext>
            </a:extLst>
          </p:cNvPr>
          <p:cNvCxnSpPr>
            <a:cxnSpLocks/>
            <a:stCxn id="20" idx="1"/>
            <a:endCxn id="18" idx="3"/>
          </p:cNvCxnSpPr>
          <p:nvPr/>
        </p:nvCxnSpPr>
        <p:spPr>
          <a:xfrm flipH="1" flipV="1">
            <a:off x="4995081" y="3636321"/>
            <a:ext cx="1651380" cy="11327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E183873-7A2D-41CD-9839-5EBB026803C9}"/>
              </a:ext>
            </a:extLst>
          </p:cNvPr>
          <p:cNvSpPr txBox="1"/>
          <p:nvPr/>
        </p:nvSpPr>
        <p:spPr>
          <a:xfrm>
            <a:off x="1774143" y="5835535"/>
            <a:ext cx="86437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3"/>
              </a:rPr>
              <a:t>https://codepen.io/ihs61855/pen/QZyRJd?editors=1111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264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16786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라우터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3B5CD8-20A1-4592-84D7-E8730A0F9EB5}"/>
              </a:ext>
            </a:extLst>
          </p:cNvPr>
          <p:cNvSpPr txBox="1"/>
          <p:nvPr/>
        </p:nvSpPr>
        <p:spPr>
          <a:xfrm>
            <a:off x="1150023" y="1532328"/>
            <a:ext cx="82062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라우팅이란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 페이지 간의 이동 방법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라우팅은 현대 웹 앱 형태 중 하나인 싱글 페이지 애플리케이션에서 주로 사용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1"/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라우팅을 이용하면 화면 간의 전환이 매끄러워 진다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81B000-9A18-4A2C-A7DD-2F7108359BA6}"/>
              </a:ext>
            </a:extLst>
          </p:cNvPr>
          <p:cNvSpPr txBox="1"/>
          <p:nvPr/>
        </p:nvSpPr>
        <p:spPr>
          <a:xfrm>
            <a:off x="436099" y="4192172"/>
            <a:ext cx="115259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&lt;script </a:t>
            </a:r>
            <a:r>
              <a:rPr lang="en-US" altLang="ko-KR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src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="https://unpkg.com/vue-router@3.0.1/</a:t>
            </a:r>
            <a:r>
              <a:rPr lang="en-US" altLang="ko-KR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dist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/vue-router.js"&gt;&lt;/script&gt;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//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라우터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CDN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추가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사용 되는 태그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&lt;router-link to = “URL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값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”&gt;  :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페이지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 태그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클릭시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to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 지정한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URL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 이동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	&lt;router-view&gt; :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페이지 표시 태그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변경되는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URL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 따라 해당 컴포넌트를 뿌려주는 영역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D76891-385E-4737-844C-7060B34AD776}"/>
              </a:ext>
            </a:extLst>
          </p:cNvPr>
          <p:cNvSpPr txBox="1"/>
          <p:nvPr/>
        </p:nvSpPr>
        <p:spPr>
          <a:xfrm>
            <a:off x="2724724" y="5928687"/>
            <a:ext cx="6742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3"/>
              </a:rPr>
              <a:t>https://codepen.io/ihs61855/pen/mzVZee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2429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2403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통신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9A5CDA-D235-40B3-9A26-D686EB7CAA3E}"/>
              </a:ext>
            </a:extLst>
          </p:cNvPr>
          <p:cNvSpPr txBox="1"/>
          <p:nvPr/>
        </p:nvSpPr>
        <p:spPr>
          <a:xfrm>
            <a:off x="996286" y="1801505"/>
            <a:ext cx="1462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리소스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BC6E8-FD53-423A-A900-FC14DF927F2D}"/>
              </a:ext>
            </a:extLst>
          </p:cNvPr>
          <p:cNvSpPr txBox="1"/>
          <p:nvPr/>
        </p:nvSpPr>
        <p:spPr>
          <a:xfrm>
            <a:off x="996286" y="3429000"/>
            <a:ext cx="4887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Axios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</a:t>
            </a:r>
            <a:r>
              <a:rPr lang="en-US" altLang="ko-KR" sz="24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# Promise </a:t>
            </a:r>
            <a:r>
              <a:rPr lang="ko-KR" altLang="en-US" sz="24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기반 </a:t>
            </a:r>
            <a:r>
              <a:rPr lang="en-US" altLang="ko-KR" sz="24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API </a:t>
            </a:r>
            <a:r>
              <a:rPr lang="ko-KR" altLang="en-US" sz="24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형식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936C64-6B9C-42B0-97DB-AAB9B5D5F8AD}"/>
              </a:ext>
            </a:extLst>
          </p:cNvPr>
          <p:cNvSpPr txBox="1"/>
          <p:nvPr/>
        </p:nvSpPr>
        <p:spPr>
          <a:xfrm>
            <a:off x="1727416" y="2420035"/>
            <a:ext cx="86517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3"/>
              </a:rPr>
              <a:t>https://codepen.io/ihs61855/pen/GYoVpO?editors=1111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FAB38E-106D-45E5-9D0D-15DB2C46D908}"/>
              </a:ext>
            </a:extLst>
          </p:cNvPr>
          <p:cNvSpPr txBox="1"/>
          <p:nvPr/>
        </p:nvSpPr>
        <p:spPr>
          <a:xfrm>
            <a:off x="1727416" y="4207132"/>
            <a:ext cx="86517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4"/>
              </a:rPr>
              <a:t>https://codepen.io/ihs61855/pen/pxgMmj?editors=1111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08251E-8433-49DE-A132-0E9F88077640}"/>
              </a:ext>
            </a:extLst>
          </p:cNvPr>
          <p:cNvSpPr txBox="1"/>
          <p:nvPr/>
        </p:nvSpPr>
        <p:spPr>
          <a:xfrm>
            <a:off x="850012" y="5373870"/>
            <a:ext cx="104919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Promis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기반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API</a:t>
            </a:r>
          </a:p>
          <a:p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자바스크립트는 단일 스레드로 코드를 처기하기 때문에 특정 로직이 끝날 때 까지 기다리지 않는다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따라서 데이터를 요청하고 받아올 때까지 기다렸다가 화면에 나타내는 로직을 실행해야 할 때 주로 이용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1355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16786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템플릿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79DE29-4F01-41FE-9F00-4C5C29261A9C}"/>
              </a:ext>
            </a:extLst>
          </p:cNvPr>
          <p:cNvSpPr txBox="1"/>
          <p:nvPr/>
        </p:nvSpPr>
        <p:spPr>
          <a:xfrm>
            <a:off x="758090" y="1303878"/>
            <a:ext cx="10137592" cy="1329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템플릿이란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뷰의 템플릿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(Template)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HTML, CSS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등의 마크업 속성과 뷰 인스턴스에서 정의한 데이터 및 로직들을 연결하여 사용자가 브라우저에서 볼 수 있는 형태의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HTML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 변환해 주는 속성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5482AF-ED15-4767-A15D-4DC2876B0DB4}"/>
              </a:ext>
            </a:extLst>
          </p:cNvPr>
          <p:cNvSpPr txBox="1"/>
          <p:nvPr/>
        </p:nvSpPr>
        <p:spPr>
          <a:xfrm>
            <a:off x="6441193" y="2632996"/>
            <a:ext cx="4284505" cy="3385542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&lt;div id = “app”&gt;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&lt;h3&gt;{{message}}&lt;/h3&gt;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&lt;/div&gt;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&lt;script&gt;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new Vue({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el: ‘#app’,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data : {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 message: ‘Hello Vue.js’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}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});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&lt;/script&gt;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</a:t>
            </a:r>
            <a:endParaRPr lang="ko-KR" altLang="en-US" sz="1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E3F3E4-A7FF-4B3F-A536-20D782282CAF}"/>
              </a:ext>
            </a:extLst>
          </p:cNvPr>
          <p:cNvSpPr txBox="1"/>
          <p:nvPr/>
        </p:nvSpPr>
        <p:spPr>
          <a:xfrm>
            <a:off x="1759025" y="2632996"/>
            <a:ext cx="4023858" cy="3293209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&lt;div id = “app”&gt;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&lt;/div&gt;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&lt;script&gt;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new Vue({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el: ‘#app’,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data : {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 message: ‘Hello Vue.js’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},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template: ‘&lt;h3&gt;{{message}}&lt;/h3&gt;’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});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&lt;/script&gt;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</a:t>
            </a:r>
            <a:endParaRPr lang="ko-KR" altLang="en-US" sz="1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DB0B1C-B438-4841-AC90-28AEA5B4B6C7}"/>
              </a:ext>
            </a:extLst>
          </p:cNvPr>
          <p:cNvSpPr txBox="1"/>
          <p:nvPr/>
        </p:nvSpPr>
        <p:spPr>
          <a:xfrm>
            <a:off x="1775247" y="6043812"/>
            <a:ext cx="399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Template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속성을 사용하지 않은 경우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2B08B4-65E3-4DC0-864E-9511C5898193}"/>
              </a:ext>
            </a:extLst>
          </p:cNvPr>
          <p:cNvSpPr txBox="1"/>
          <p:nvPr/>
        </p:nvSpPr>
        <p:spPr>
          <a:xfrm>
            <a:off x="6974863" y="6043812"/>
            <a:ext cx="3286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Template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속성을 사용한 경우</a:t>
            </a:r>
          </a:p>
        </p:txBody>
      </p:sp>
    </p:spTree>
    <p:extLst>
      <p:ext uri="{BB962C8B-B14F-4D97-AF65-F5344CB8AC3E}">
        <p14:creationId xmlns:p14="http://schemas.microsoft.com/office/powerpoint/2010/main" val="811669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4240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템플릿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데이터 바인딩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E90E80-6512-469E-8CDF-487E68F64BD8}"/>
              </a:ext>
            </a:extLst>
          </p:cNvPr>
          <p:cNvSpPr txBox="1"/>
          <p:nvPr/>
        </p:nvSpPr>
        <p:spPr>
          <a:xfrm>
            <a:off x="1535296" y="1269402"/>
            <a:ext cx="9121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데이터 바인딩은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HTML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 요소를 뷰 인스턴스의 데이터와 연결하는 것을 의미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67438E-D769-4239-A56E-7F15147B1B3A}"/>
              </a:ext>
            </a:extLst>
          </p:cNvPr>
          <p:cNvSpPr txBox="1"/>
          <p:nvPr/>
        </p:nvSpPr>
        <p:spPr>
          <a:xfrm>
            <a:off x="7605656" y="2173045"/>
            <a:ext cx="1579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{{}}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문법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05FC00-E37C-43CB-97A5-DA61C14A049F}"/>
              </a:ext>
            </a:extLst>
          </p:cNvPr>
          <p:cNvSpPr txBox="1"/>
          <p:nvPr/>
        </p:nvSpPr>
        <p:spPr>
          <a:xfrm>
            <a:off x="2517289" y="2173045"/>
            <a:ext cx="21563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v-bind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속성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8453A2-F1CD-4BDF-9A8F-42B2B84FE099}"/>
              </a:ext>
            </a:extLst>
          </p:cNvPr>
          <p:cNvSpPr txBox="1"/>
          <p:nvPr/>
        </p:nvSpPr>
        <p:spPr>
          <a:xfrm>
            <a:off x="6372199" y="2794361"/>
            <a:ext cx="4284505" cy="3385542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&lt;div id = “app” </a:t>
            </a:r>
            <a:r>
              <a:rPr lang="en-US" altLang="ko-KR" sz="16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v-once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&lt;h3&gt;{{message}}&lt;/h3&gt;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&lt;/div&gt;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&lt;script&gt;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new Vue({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el: ‘#app’,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data : {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 message: ‘Hello Vue.js’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}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});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&lt;/script&gt;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</a:t>
            </a:r>
            <a:endParaRPr lang="ko-KR" altLang="en-US" sz="1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CB50A4-62EF-4A47-B845-A911A2AF59FB}"/>
              </a:ext>
            </a:extLst>
          </p:cNvPr>
          <p:cNvSpPr txBox="1"/>
          <p:nvPr/>
        </p:nvSpPr>
        <p:spPr>
          <a:xfrm>
            <a:off x="1453216" y="2794361"/>
            <a:ext cx="4284505" cy="3293209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&lt;div id="app"&gt;      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&lt;p </a:t>
            </a:r>
            <a:r>
              <a:rPr lang="en-US" altLang="ko-KR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v-bind:id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="</a:t>
            </a:r>
            <a:r>
              <a:rPr lang="en-US" altLang="ko-KR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idA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"&gt;</a:t>
            </a:r>
            <a:r>
              <a:rPr lang="ko-KR" altLang="en-US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 바인딩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&lt;/p&gt;      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&lt;p </a:t>
            </a:r>
            <a:r>
              <a:rPr lang="en-US" altLang="ko-KR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v-bind:class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="</a:t>
            </a:r>
            <a:r>
              <a:rPr lang="en-US" altLang="ko-KR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classA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"&gt;</a:t>
            </a:r>
            <a:r>
              <a:rPr lang="ko-KR" altLang="en-US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클래스 바인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&lt;/p&gt;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&lt;p </a:t>
            </a:r>
            <a:r>
              <a:rPr lang="en-US" altLang="ko-KR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v-bind:style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="</a:t>
            </a:r>
            <a:r>
              <a:rPr lang="en-US" altLang="ko-KR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styleA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"&gt;</a:t>
            </a:r>
            <a:r>
              <a:rPr lang="ko-KR" altLang="en-US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스타일 바인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&lt;/p&gt;    &lt;/div&gt;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new Vue({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el: '#app’,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data: {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  </a:t>
            </a:r>
            <a:r>
              <a:rPr lang="en-US" altLang="ko-KR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idA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10,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  </a:t>
            </a:r>
            <a:r>
              <a:rPr lang="en-US" altLang="ko-KR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classA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'container’,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  </a:t>
            </a:r>
            <a:r>
              <a:rPr lang="en-US" altLang="ko-KR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styleA</a:t>
            </a:r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'color: blue’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}</a:t>
            </a:r>
          </a:p>
          <a:p>
            <a:r>
              <a:rPr lang="en-US" altLang="ko-KR" sz="1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});</a:t>
            </a:r>
            <a:endParaRPr lang="ko-KR" altLang="en-US" sz="1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CB7AE1C-8B62-4690-A93C-A926AE371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405" y="1217476"/>
            <a:ext cx="8303111" cy="487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46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52742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템플릿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자바스크립트 표현식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B7D978-CE6C-43F4-A5CF-B5F7786AC085}"/>
              </a:ext>
            </a:extLst>
          </p:cNvPr>
          <p:cNvSpPr txBox="1"/>
          <p:nvPr/>
        </p:nvSpPr>
        <p:spPr>
          <a:xfrm>
            <a:off x="1237129" y="1570616"/>
            <a:ext cx="6205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뷰의 템플릿에서도 자바 스크립트 표현식 사용 가능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FA8AA6-D42C-4556-B071-93037167F669}"/>
              </a:ext>
            </a:extLst>
          </p:cNvPr>
          <p:cNvSpPr txBox="1"/>
          <p:nvPr/>
        </p:nvSpPr>
        <p:spPr>
          <a:xfrm>
            <a:off x="1237129" y="2153864"/>
            <a:ext cx="630653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&lt;div id="app"&gt;</a:t>
            </a: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&lt;p&gt;{{ message }}&lt;/p&gt;</a:t>
            </a: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&lt;p&gt;{{ message + "!!!" }}&lt;/p&gt;</a:t>
            </a: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&lt;p&gt;{{ 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message.split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('').reverse().join('') }}&lt;/p&gt;</a:t>
            </a: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&lt;/div&gt;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F4E8F6-011B-4EBC-A3EA-B16374460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364" y="4093157"/>
            <a:ext cx="5723277" cy="2388454"/>
          </a:xfrm>
          <a:prstGeom prst="rect">
            <a:avLst/>
          </a:prstGeom>
          <a:ln>
            <a:solidFill>
              <a:schemeClr val="dk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443ABDE-5077-4C88-B457-474F1953CCF3}"/>
              </a:ext>
            </a:extLst>
          </p:cNvPr>
          <p:cNvSpPr txBox="1"/>
          <p:nvPr/>
        </p:nvSpPr>
        <p:spPr>
          <a:xfrm>
            <a:off x="7984672" y="5287384"/>
            <a:ext cx="3188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단</a:t>
            </a:r>
            <a:r>
              <a:rPr lang="en-US" altLang="ko-KR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선언문과 </a:t>
            </a:r>
            <a:r>
              <a:rPr lang="ko-KR" altLang="en-US" dirty="0" err="1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분기문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사용 불가</a:t>
            </a:r>
          </a:p>
        </p:txBody>
      </p:sp>
    </p:spTree>
    <p:extLst>
      <p:ext uri="{BB962C8B-B14F-4D97-AF65-F5344CB8AC3E}">
        <p14:creationId xmlns:p14="http://schemas.microsoft.com/office/powerpoint/2010/main" val="3335264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34355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템플릿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28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디렉티브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A17FAB-A77B-42D7-A40F-4EC7C0D2A043}"/>
              </a:ext>
            </a:extLst>
          </p:cNvPr>
          <p:cNvSpPr txBox="1"/>
          <p:nvPr/>
        </p:nvSpPr>
        <p:spPr>
          <a:xfrm>
            <a:off x="1237129" y="1570616"/>
            <a:ext cx="85298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</a:t>
            </a:r>
            <a:r>
              <a:rPr lang="ko-KR" altLang="en-US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디렉티브란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HTML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태그 안에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v-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접두사를 가지는 모든 속성들을 의미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3"/>
              </a:rPr>
              <a:t>https://codepen.io/ihs61855/pen/JmXWJR?editors=1111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A62C545-D2EF-4708-B55D-65BADE9CDA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262080"/>
              </p:ext>
            </p:extLst>
          </p:nvPr>
        </p:nvGraphicFramePr>
        <p:xfrm>
          <a:off x="1237129" y="2339098"/>
          <a:ext cx="9258000" cy="414276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311290">
                  <a:extLst>
                    <a:ext uri="{9D8B030D-6E8A-4147-A177-3AD203B41FA5}">
                      <a16:colId xmlns:a16="http://schemas.microsoft.com/office/drawing/2014/main" val="1025334791"/>
                    </a:ext>
                  </a:extLst>
                </a:gridCol>
                <a:gridCol w="6946710">
                  <a:extLst>
                    <a:ext uri="{9D8B030D-6E8A-4147-A177-3AD203B41FA5}">
                      <a16:colId xmlns:a16="http://schemas.microsoft.com/office/drawing/2014/main" val="882343092"/>
                    </a:ext>
                  </a:extLst>
                </a:gridCol>
              </a:tblGrid>
              <a:tr h="5556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디레티브</a:t>
                      </a:r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 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역할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7522342"/>
                  </a:ext>
                </a:extLst>
              </a:tr>
              <a:tr h="555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v-if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지정한 뷰 데이터 값의 참</a:t>
                      </a:r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거짓 여부에 따라 해당 </a:t>
                      </a:r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HTML </a:t>
                      </a:r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태그를 화면에 표시하거나 표시하지 않는다</a:t>
                      </a:r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202248"/>
                  </a:ext>
                </a:extLst>
              </a:tr>
              <a:tr h="555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v-for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지정한 뷰 데이터의 개수만큼 해당 </a:t>
                      </a:r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HTML</a:t>
                      </a:r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태그를 반복 출력합니다</a:t>
                      </a:r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4946411"/>
                  </a:ext>
                </a:extLst>
              </a:tr>
              <a:tr h="555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v-show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v-if</a:t>
                      </a:r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와 비슷하나 </a:t>
                      </a:r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v-show</a:t>
                      </a:r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는 </a:t>
                      </a:r>
                      <a:r>
                        <a:rPr lang="en-US" altLang="ko-KR" dirty="0" err="1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css</a:t>
                      </a:r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효과만 </a:t>
                      </a:r>
                      <a:r>
                        <a:rPr lang="en-US" altLang="ko-KR" dirty="0" err="1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display:none</a:t>
                      </a:r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으로 주어 실제 태그는 남아 있고 화면상으로만 보이지 않는다</a:t>
                      </a:r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6966906"/>
                  </a:ext>
                </a:extLst>
              </a:tr>
              <a:tr h="555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v-bind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HTML </a:t>
                      </a:r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태그의 기본 속성과 뷰 데이터 속성을 연결합니다</a:t>
                      </a:r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048448"/>
                  </a:ext>
                </a:extLst>
              </a:tr>
              <a:tr h="555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v-on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화면 요소의 이벤트를 감지하여 처리할 때 사용합니다</a:t>
                      </a:r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 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1077993"/>
                  </a:ext>
                </a:extLst>
              </a:tr>
              <a:tr h="55563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v-model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폼에서 주로 사용되는 속성입니다</a:t>
                      </a:r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 </a:t>
                      </a:r>
                      <a:r>
                        <a:rPr lang="ko-KR" altLang="en-US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폼에 입력한 값을 뷰 인스턴스의 데이터와 즉시 동기화 합니다</a:t>
                      </a:r>
                      <a:r>
                        <a:rPr lang="en-US" altLang="ko-KR" dirty="0"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dirty="0"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58091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9040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66303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템플릿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고급 템플릿 기법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computed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8F93B6-9315-43C5-BA51-188D4AE567DF}"/>
              </a:ext>
            </a:extLst>
          </p:cNvPr>
          <p:cNvSpPr txBox="1"/>
          <p:nvPr/>
        </p:nvSpPr>
        <p:spPr>
          <a:xfrm>
            <a:off x="441247" y="1842448"/>
            <a:ext cx="11309506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Data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속성값의 변화에 따라 자동으로 다시 연산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캐싱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  <a:hlinkClick r:id="rId3"/>
            </a:endParaRPr>
          </a:p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3"/>
              </a:rPr>
              <a:t>https://codepen.io/ihs61855/pen/XxdMoK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Methods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와 비교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Methods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속성은 호출할 때만 해당 로직이 실행되나 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computed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자동 수행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Methods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속성은 수행할 때마다 연산을 해 별도의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캐싱을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하지 않는다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64355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6748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템플릿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고급 템플릿 기법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watch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속성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21840B-D72A-4574-914B-C6C6AD5D8A60}"/>
              </a:ext>
            </a:extLst>
          </p:cNvPr>
          <p:cNvSpPr txBox="1"/>
          <p:nvPr/>
        </p:nvSpPr>
        <p:spPr>
          <a:xfrm>
            <a:off x="1883391" y="2606722"/>
            <a:ext cx="9147056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데이터 변화를 감지하여 자동으로 특정 로직을 수행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computed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속성과 유사하지만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watch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속성은 비동기 처리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3"/>
              </a:rPr>
              <a:t>https://codepen.io/ihs61855/pen/LgNWoO?editors=1111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3456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512181" y="4995515"/>
            <a:ext cx="736507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416004" y="4097740"/>
            <a:ext cx="34964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Vue.js </a:t>
            </a:r>
            <a:r>
              <a:rPr lang="ko-KR" altLang="en-US" sz="36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알아보기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368443" y="5669280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20131098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임한솔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F6337E9-1B5F-4E2E-9EFF-7DE15AA82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550" y="1226489"/>
            <a:ext cx="3934900" cy="242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469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2828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프로젝트 구성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A88A10-6963-44D8-B3AE-2F4BF9668A28}"/>
              </a:ext>
            </a:extLst>
          </p:cNvPr>
          <p:cNvSpPr txBox="1"/>
          <p:nvPr/>
        </p:nvSpPr>
        <p:spPr>
          <a:xfrm>
            <a:off x="2975212" y="1665027"/>
            <a:ext cx="57567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HTML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파일에서 뷰 코드 작성 시의 한계점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화면에 표시될 모양을 예측하기 어려움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9AC8BA5B-E1CF-4D48-98D7-748E1E2AD73F}"/>
              </a:ext>
            </a:extLst>
          </p:cNvPr>
          <p:cNvSpPr/>
          <p:nvPr/>
        </p:nvSpPr>
        <p:spPr>
          <a:xfrm>
            <a:off x="5324901" y="3237931"/>
            <a:ext cx="1542197" cy="767687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FBEBA7-AE70-4680-861E-5018D1B5892B}"/>
              </a:ext>
            </a:extLst>
          </p:cNvPr>
          <p:cNvSpPr txBox="1"/>
          <p:nvPr/>
        </p:nvSpPr>
        <p:spPr>
          <a:xfrm>
            <a:off x="3138709" y="4914853"/>
            <a:ext cx="59907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“</a:t>
            </a:r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싱글 파일 컴포넌트 체계</a:t>
            </a:r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”</a:t>
            </a:r>
            <a:endParaRPr lang="ko-KR" altLang="en-US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5138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2828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프로젝트 구성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FBEBA7-AE70-4680-861E-5018D1B5892B}"/>
              </a:ext>
            </a:extLst>
          </p:cNvPr>
          <p:cNvSpPr txBox="1"/>
          <p:nvPr/>
        </p:nvSpPr>
        <p:spPr>
          <a:xfrm>
            <a:off x="968714" y="1340178"/>
            <a:ext cx="3664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“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싱글 파일 컴포넌트 체계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”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097800-9C46-41EA-8BC0-4C0DD6071F1F}"/>
              </a:ext>
            </a:extLst>
          </p:cNvPr>
          <p:cNvSpPr txBox="1"/>
          <p:nvPr/>
        </p:nvSpPr>
        <p:spPr>
          <a:xfrm>
            <a:off x="3964545" y="2096411"/>
            <a:ext cx="3353803" cy="40626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파일이름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r>
              <a:rPr lang="en-US" altLang="ko-KR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vue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&lt;template&gt;</a:t>
            </a: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&lt;!– HTML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태그 내용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--&gt;</a:t>
            </a: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&lt;/template&gt;</a:t>
            </a:r>
          </a:p>
          <a:p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&lt;script&gt;</a:t>
            </a: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//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자바스크립트 내용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&lt;/script&gt;</a:t>
            </a:r>
          </a:p>
          <a:p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&lt;style&gt;</a:t>
            </a: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/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*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CSS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스타일 내용 *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</a:p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&lt;style&gt;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5304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443942" y="3690851"/>
            <a:ext cx="736507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928075" y="2920076"/>
            <a:ext cx="2396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감사합니다</a:t>
            </a:r>
            <a:endParaRPr lang="ko-KR" altLang="en-US" sz="3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767DC8-9A00-44EA-9318-3A6712640AE7}"/>
              </a:ext>
            </a:extLst>
          </p:cNvPr>
          <p:cNvSpPr txBox="1"/>
          <p:nvPr/>
        </p:nvSpPr>
        <p:spPr>
          <a:xfrm>
            <a:off x="3013288" y="4790365"/>
            <a:ext cx="622638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2"/>
              </a:rPr>
              <a:t>https://kr.vuejs.org/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Vue.js </a:t>
            </a:r>
          </a:p>
          <a:p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Do it! Vue.js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입문 </a:t>
            </a:r>
            <a:r>
              <a:rPr lang="ko-KR" altLang="en-US" sz="32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장기효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저자</a:t>
            </a:r>
          </a:p>
        </p:txBody>
      </p:sp>
    </p:spTree>
    <p:extLst>
      <p:ext uri="{BB962C8B-B14F-4D97-AF65-F5344CB8AC3E}">
        <p14:creationId xmlns:p14="http://schemas.microsoft.com/office/powerpoint/2010/main" val="2858138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93BEDC-C152-45E8-A50E-50AABDFCDE28}"/>
              </a:ext>
            </a:extLst>
          </p:cNvPr>
          <p:cNvSpPr txBox="1"/>
          <p:nvPr/>
        </p:nvSpPr>
        <p:spPr>
          <a:xfrm>
            <a:off x="2518597" y="2024451"/>
            <a:ext cx="312965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Vue.js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란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인스턴스</a:t>
            </a: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컴포넌트</a:t>
            </a: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라우터</a:t>
            </a: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24A373-90E1-4249-A83F-13ABEEE391A7}"/>
              </a:ext>
            </a:extLst>
          </p:cNvPr>
          <p:cNvSpPr txBox="1"/>
          <p:nvPr/>
        </p:nvSpPr>
        <p:spPr>
          <a:xfrm>
            <a:off x="6541957" y="2028408"/>
            <a:ext cx="36936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통신</a:t>
            </a: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템플릿</a:t>
            </a: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프로젝트 구성 </a:t>
            </a: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9011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1939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Vue.js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란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05743" y="1787782"/>
            <a:ext cx="9181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 페이지 화면을 개발하기 위한 </a:t>
            </a:r>
            <a:r>
              <a:rPr lang="ko-KR" altLang="en-US" sz="28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프런트엔드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프레임워크</a:t>
            </a:r>
            <a:endParaRPr lang="en-US" altLang="ko-KR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AutoShape 2" descr="https://i0.wp.com/abcds.kr/wp-content/uploads/2017/04/1-yeAO-nwsAqnzr7k-zoDkoQ.png?resize=600%2C370">
            <a:extLst>
              <a:ext uri="{FF2B5EF4-FFF2-40B4-BE49-F238E27FC236}">
                <a16:creationId xmlns:a16="http://schemas.microsoft.com/office/drawing/2014/main" id="{EE83CB26-29F6-4D50-BFDD-5CAE7F496D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288507" y="377019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AutoShape 4" descr="https://i0.wp.com/abcds.kr/wp-content/uploads/2017/04/1-yeAO-nwsAqnzr7k-zoDkoQ.png?resize=600%2C370">
            <a:extLst>
              <a:ext uri="{FF2B5EF4-FFF2-40B4-BE49-F238E27FC236}">
                <a16:creationId xmlns:a16="http://schemas.microsoft.com/office/drawing/2014/main" id="{2143C597-9BA0-40A3-B89A-3F2F6507EE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440907" y="392259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89BFEEC-A106-4AFB-81A9-D3994CB32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116" y="2895668"/>
            <a:ext cx="5213690" cy="321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284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20746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Vue.js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특징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57378" y="1365866"/>
            <a:ext cx="97129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Vue.js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 컴포넌트 기반 프레임 워크 이다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MVVM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패턴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AutoShape 2" descr="https://i0.wp.com/abcds.kr/wp-content/uploads/2017/04/1-yeAO-nwsAqnzr7k-zoDkoQ.png?resize=600%2C370">
            <a:extLst>
              <a:ext uri="{FF2B5EF4-FFF2-40B4-BE49-F238E27FC236}">
                <a16:creationId xmlns:a16="http://schemas.microsoft.com/office/drawing/2014/main" id="{EE83CB26-29F6-4D50-BFDD-5CAE7F496D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561462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AutoShape 4" descr="https://i0.wp.com/abcds.kr/wp-content/uploads/2017/04/1-yeAO-nwsAqnzr7k-zoDkoQ.png?resize=600%2C370">
            <a:extLst>
              <a:ext uri="{FF2B5EF4-FFF2-40B4-BE49-F238E27FC236}">
                <a16:creationId xmlns:a16="http://schemas.microsoft.com/office/drawing/2014/main" id="{2143C597-9BA0-40A3-B89A-3F2F6507EE3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13862" y="33958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F000172-D967-49CC-B04D-A3933211351B}"/>
              </a:ext>
            </a:extLst>
          </p:cNvPr>
          <p:cNvSpPr/>
          <p:nvPr/>
        </p:nvSpPr>
        <p:spPr>
          <a:xfrm>
            <a:off x="1583140" y="3976987"/>
            <a:ext cx="1828800" cy="1828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</a:t>
            </a:r>
            <a:endParaRPr lang="en-US" altLang="ko-KR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(View)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8AA25D2-B6B6-41AC-B660-BCA7C09D3A04}"/>
              </a:ext>
            </a:extLst>
          </p:cNvPr>
          <p:cNvSpPr/>
          <p:nvPr/>
        </p:nvSpPr>
        <p:spPr>
          <a:xfrm>
            <a:off x="4728633" y="3429000"/>
            <a:ext cx="2428165" cy="237678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모델</a:t>
            </a:r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en-US" altLang="ko-KR" dirty="0" err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ViewModel</a:t>
            </a:r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pPr algn="ctr"/>
            <a:endParaRPr lang="en-US" altLang="ko-KR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endParaRPr lang="en-US" altLang="ko-KR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F4735CB-55EB-41B9-82F4-41F20C683E6E}"/>
              </a:ext>
            </a:extLst>
          </p:cNvPr>
          <p:cNvSpPr/>
          <p:nvPr/>
        </p:nvSpPr>
        <p:spPr>
          <a:xfrm>
            <a:off x="8473492" y="3976987"/>
            <a:ext cx="1828800" cy="1828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모델</a:t>
            </a:r>
            <a:endParaRPr lang="en-US" altLang="ko-KR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(Model)</a:t>
            </a:r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B52B426-6160-4240-98AA-656553676D8C}"/>
              </a:ext>
            </a:extLst>
          </p:cNvPr>
          <p:cNvSpPr/>
          <p:nvPr/>
        </p:nvSpPr>
        <p:spPr>
          <a:xfrm>
            <a:off x="5038992" y="4288680"/>
            <a:ext cx="1959339" cy="62779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돔리스너</a:t>
            </a:r>
            <a:endParaRPr lang="en-US" altLang="ko-KR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(DOM Listener)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702396C-EF21-4F85-8EAE-0B05A3B8B7EE}"/>
              </a:ext>
            </a:extLst>
          </p:cNvPr>
          <p:cNvSpPr/>
          <p:nvPr/>
        </p:nvSpPr>
        <p:spPr>
          <a:xfrm>
            <a:off x="5038992" y="5025090"/>
            <a:ext cx="1959339" cy="62779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데이터 바인딩</a:t>
            </a:r>
            <a:endParaRPr lang="en-US" altLang="ko-KR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(Data Binding)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3D9F60C6-9B1E-4B6A-B172-A4A2DEF42518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3534770" y="4602579"/>
            <a:ext cx="1504222" cy="2573"/>
          </a:xfrm>
          <a:prstGeom prst="line">
            <a:avLst/>
          </a:prstGeom>
          <a:ln w="508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FF38311-768D-4432-A434-1C4CE67D1761}"/>
              </a:ext>
            </a:extLst>
          </p:cNvPr>
          <p:cNvCxnSpPr>
            <a:cxnSpLocks/>
          </p:cNvCxnSpPr>
          <p:nvPr/>
        </p:nvCxnSpPr>
        <p:spPr>
          <a:xfrm flipV="1">
            <a:off x="6998331" y="5338988"/>
            <a:ext cx="1316694" cy="1"/>
          </a:xfrm>
          <a:prstGeom prst="line">
            <a:avLst/>
          </a:prstGeom>
          <a:ln w="508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FB222F33-5161-47E4-81E2-48C80A5BF764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6998331" y="4602579"/>
            <a:ext cx="1316694" cy="14814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762BEC2-8974-45A2-989F-70AD3015C034}"/>
              </a:ext>
            </a:extLst>
          </p:cNvPr>
          <p:cNvCxnSpPr>
            <a:cxnSpLocks/>
          </p:cNvCxnSpPr>
          <p:nvPr/>
        </p:nvCxnSpPr>
        <p:spPr>
          <a:xfrm flipH="1" flipV="1">
            <a:off x="3534770" y="5338988"/>
            <a:ext cx="1504222" cy="1093"/>
          </a:xfrm>
          <a:prstGeom prst="straightConnector1">
            <a:avLst/>
          </a:prstGeom>
          <a:ln w="508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26E6DE0-6724-4E65-90B3-12813F9852AF}"/>
              </a:ext>
            </a:extLst>
          </p:cNvPr>
          <p:cNvSpPr txBox="1"/>
          <p:nvPr/>
        </p:nvSpPr>
        <p:spPr>
          <a:xfrm>
            <a:off x="2015645" y="6108584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DOM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52D5AC-F0F1-416D-9BBD-29E06B08BBDE}"/>
              </a:ext>
            </a:extLst>
          </p:cNvPr>
          <p:cNvSpPr txBox="1"/>
          <p:nvPr/>
        </p:nvSpPr>
        <p:spPr>
          <a:xfrm>
            <a:off x="5496609" y="6108584"/>
            <a:ext cx="784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Vue.js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D6FB8B-54C4-492F-B88E-FBC50BDCE255}"/>
              </a:ext>
            </a:extLst>
          </p:cNvPr>
          <p:cNvSpPr txBox="1"/>
          <p:nvPr/>
        </p:nvSpPr>
        <p:spPr>
          <a:xfrm>
            <a:off x="8331352" y="6123210"/>
            <a:ext cx="2113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자바스크립트 객체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1322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3844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왜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Vue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써야 하는가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2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57378" y="1365866"/>
            <a:ext cx="1007732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배우기 쉽다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1"/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앵글러나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React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처럼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JSX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배울 필요가 없다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lvl="1"/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리액트와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앵귤러에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비해 성능이 우수하고 빠르다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lvl="1"/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3"/>
              </a:rPr>
              <a:t>https://kr.vuejs.org/v2/guide/comparison.html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1"/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리액트의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장점과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앵귤러의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장점을 갖고 있다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lvl="1"/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앵귤러의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데이터 바인딩 특성과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리액트의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가상돔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기반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랜더링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특징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1"/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앵귤러의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양방향 데이터 바인딩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1"/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=&gt;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화면에 표시되는 값과 프레임워크의 모델 데이터 값의 동기화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1"/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리액트의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단반향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데이터 흐름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2"/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=&gt;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컴포넌트 간에 데이터를 전달할 때 항상 상위 컴포넌트에서 하위 컴포넌트 한 방향으로 전달 한다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261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2023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인스턴스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113B948-0A25-424B-8230-F61C3EF32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4033" y="1145577"/>
            <a:ext cx="7868575" cy="5473231"/>
          </a:xfrm>
          <a:prstGeom prst="rect">
            <a:avLst/>
          </a:prstGeom>
        </p:spPr>
      </p:pic>
      <p:sp>
        <p:nvSpPr>
          <p:cNvPr id="23" name="왼쪽 대괄호 22">
            <a:extLst>
              <a:ext uri="{FF2B5EF4-FFF2-40B4-BE49-F238E27FC236}">
                <a16:creationId xmlns:a16="http://schemas.microsoft.com/office/drawing/2014/main" id="{CABCD7CB-8502-47AA-A808-F19F8DE7B332}"/>
              </a:ext>
            </a:extLst>
          </p:cNvPr>
          <p:cNvSpPr/>
          <p:nvPr/>
        </p:nvSpPr>
        <p:spPr>
          <a:xfrm flipH="1">
            <a:off x="8708804" y="4258048"/>
            <a:ext cx="182695" cy="1454604"/>
          </a:xfrm>
          <a:prstGeom prst="leftBracket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179251-E575-4402-81F3-32C9FF31AB4B}"/>
              </a:ext>
            </a:extLst>
          </p:cNvPr>
          <p:cNvSpPr txBox="1"/>
          <p:nvPr/>
        </p:nvSpPr>
        <p:spPr>
          <a:xfrm>
            <a:off x="9071362" y="487116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인스턴스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7DD5654-74E4-45AF-AD1A-418832CFED75}"/>
              </a:ext>
            </a:extLst>
          </p:cNvPr>
          <p:cNvSpPr/>
          <p:nvPr/>
        </p:nvSpPr>
        <p:spPr>
          <a:xfrm>
            <a:off x="4681182" y="4449117"/>
            <a:ext cx="1241946" cy="232012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BAC00B1-2806-49D7-9C09-5C4F18FE1886}"/>
              </a:ext>
            </a:extLst>
          </p:cNvPr>
          <p:cNvSpPr/>
          <p:nvPr/>
        </p:nvSpPr>
        <p:spPr>
          <a:xfrm>
            <a:off x="4681181" y="4753337"/>
            <a:ext cx="2756847" cy="713319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998C00-800B-4F32-AE28-BFEBE9A4BA0D}"/>
              </a:ext>
            </a:extLst>
          </p:cNvPr>
          <p:cNvSpPr txBox="1"/>
          <p:nvPr/>
        </p:nvSpPr>
        <p:spPr>
          <a:xfrm>
            <a:off x="5923128" y="4380457"/>
            <a:ext cx="90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el </a:t>
            </a:r>
            <a:r>
              <a:rPr lang="ko-KR" altLang="en-US" dirty="0">
                <a:solidFill>
                  <a:schemeClr val="bg1"/>
                </a:solidFill>
              </a:rPr>
              <a:t>속성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87D8E45-42A2-4935-B1D5-7FD9C0DED470}"/>
              </a:ext>
            </a:extLst>
          </p:cNvPr>
          <p:cNvSpPr txBox="1"/>
          <p:nvPr/>
        </p:nvSpPr>
        <p:spPr>
          <a:xfrm>
            <a:off x="7495010" y="4925330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Data </a:t>
            </a:r>
            <a:r>
              <a:rPr lang="ko-KR" altLang="en-US" dirty="0">
                <a:solidFill>
                  <a:schemeClr val="bg1"/>
                </a:solidFill>
              </a:rPr>
              <a:t>속성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A9C782-8F28-4E6B-B958-8AC3F037C34F}"/>
              </a:ext>
            </a:extLst>
          </p:cNvPr>
          <p:cNvSpPr txBox="1"/>
          <p:nvPr/>
        </p:nvSpPr>
        <p:spPr>
          <a:xfrm>
            <a:off x="15976" y="3429000"/>
            <a:ext cx="39806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모든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Vue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앱은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Vue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함수로 새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Vue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인스턴스를 만드는 것 부터 시작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5045BF24-9CBD-471A-A43B-A7A9BBB7C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1913" y="858522"/>
            <a:ext cx="3980695" cy="2551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910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45849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인스턴스 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라이프 사이클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AC18807-4C0F-4AFC-A4B0-35A1FDF83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1062" y="1145577"/>
            <a:ext cx="7762875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708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207819" y="1022465"/>
            <a:ext cx="4106486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0691" y="376134"/>
            <a:ext cx="2023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뷰 컴포넌트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D77948E-0322-4751-8127-DFE4F72F6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080" y="3097187"/>
            <a:ext cx="10134531" cy="31534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FA7215B-F517-4AAD-9C13-2244BCAC3641}"/>
              </a:ext>
            </a:extLst>
          </p:cNvPr>
          <p:cNvSpPr txBox="1"/>
          <p:nvPr/>
        </p:nvSpPr>
        <p:spPr>
          <a:xfrm>
            <a:off x="848080" y="1389027"/>
            <a:ext cx="1039767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화면에 비춰지는 뷰의 단위를 쪼개어 재활용이 가능한 형태로 관리하는 것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재활용이 용이 해진다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직관적으로 이해 할 수 있다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167AB7-3469-4455-8352-4979F73A8F91}"/>
              </a:ext>
            </a:extLst>
          </p:cNvPr>
          <p:cNvSpPr txBox="1"/>
          <p:nvPr/>
        </p:nvSpPr>
        <p:spPr>
          <a:xfrm>
            <a:off x="6046917" y="2243107"/>
            <a:ext cx="5444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4"/>
              </a:rPr>
              <a:t>https://codepen.io/ihs61855/pen/ZqQZeE</a:t>
            </a:r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1069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2377</TotalTime>
  <Words>1376</Words>
  <Application>Microsoft Office PowerPoint</Application>
  <PresentationFormat>와이드스크린</PresentationFormat>
  <Paragraphs>251</Paragraphs>
  <Slides>22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맑은 고딕</vt:lpstr>
      <vt:lpstr>배달의민족 도현</vt:lpstr>
      <vt:lpstr>Wingdings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Hansol</cp:lastModifiedBy>
  <cp:revision>259</cp:revision>
  <cp:lastPrinted>2018-10-04T03:56:26Z</cp:lastPrinted>
  <dcterms:created xsi:type="dcterms:W3CDTF">2018-06-04T08:55:48Z</dcterms:created>
  <dcterms:modified xsi:type="dcterms:W3CDTF">2018-10-04T08:44:30Z</dcterms:modified>
</cp:coreProperties>
</file>

<file path=docProps/thumbnail.jpeg>
</file>